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83" r:id="rId9"/>
    <p:sldId id="287" r:id="rId10"/>
    <p:sldId id="288" r:id="rId11"/>
    <p:sldId id="289" r:id="rId12"/>
    <p:sldId id="290" r:id="rId13"/>
    <p:sldId id="291" r:id="rId14"/>
    <p:sldId id="260" r:id="rId15"/>
    <p:sldId id="261" r:id="rId16"/>
    <p:sldId id="262" r:id="rId17"/>
    <p:sldId id="292" r:id="rId18"/>
    <p:sldId id="264" r:id="rId19"/>
    <p:sldId id="265" r:id="rId20"/>
    <p:sldId id="294" r:id="rId21"/>
    <p:sldId id="295" r:id="rId22"/>
    <p:sldId id="296" r:id="rId23"/>
    <p:sldId id="297" r:id="rId24"/>
    <p:sldId id="303" r:id="rId25"/>
    <p:sldId id="301" r:id="rId26"/>
    <p:sldId id="298" r:id="rId27"/>
    <p:sldId id="299" r:id="rId28"/>
    <p:sldId id="302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282" r:id="rId52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6.png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1" Type="http://schemas.openxmlformats.org/officeDocument/2006/relationships/notesSlide" Target="../notesSlides/notesSlide10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9" Type="http://schemas.openxmlformats.org/officeDocument/2006/relationships/image" Target="../media/image17.png"/><Relationship Id="rId18" Type="http://schemas.openxmlformats.org/officeDocument/2006/relationships/image" Target="../media/image22.png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image" Target="../media/image5.png"/><Relationship Id="rId14" Type="http://schemas.openxmlformats.org/officeDocument/2006/relationships/tags" Target="../tags/tag70.xml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tags" Target="../tags/tag69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image" Target="../media/image6.png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image" Target="../media/image5.png"/><Relationship Id="rId3" Type="http://schemas.openxmlformats.org/officeDocument/2006/relationships/tags" Target="../tags/tag73.xml"/><Relationship Id="rId2" Type="http://schemas.openxmlformats.org/officeDocument/2006/relationships/image" Target="../media/image4.png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38.png"/><Relationship Id="rId3" Type="http://schemas.openxmlformats.org/officeDocument/2006/relationships/tags" Target="../tags/tag78.xml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1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3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49.png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image" Target="../media/image48.png"/><Relationship Id="rId12" Type="http://schemas.openxmlformats.org/officeDocument/2006/relationships/notesSlide" Target="../notesSlides/notesSlide2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2.png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1" Type="http://schemas.openxmlformats.org/officeDocument/2006/relationships/notesSlide" Target="../notesSlides/notesSlide2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image" Target="../media/image58.png"/><Relationship Id="rId2" Type="http://schemas.openxmlformats.org/officeDocument/2006/relationships/tags" Target="../tags/tag103.xml"/><Relationship Id="rId17" Type="http://schemas.openxmlformats.org/officeDocument/2006/relationships/notesSlide" Target="../notesSlides/notesSlide31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15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image" Target="../media/image6.png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image" Target="../media/image5.png"/><Relationship Id="rId3" Type="http://schemas.openxmlformats.org/officeDocument/2006/relationships/tags" Target="../tags/tag17.xml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tags" Target="../tags/tag22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1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6.png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image" Target="../media/image5.png"/><Relationship Id="rId3" Type="http://schemas.openxmlformats.org/officeDocument/2006/relationships/tags" Target="../tags/tag23.xml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9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tags" Target="../tags/tag28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image" Target="../media/image6.png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image" Target="../media/image5.png"/><Relationship Id="rId3" Type="http://schemas.openxmlformats.org/officeDocument/2006/relationships/tags" Target="../tags/tag30.xml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image" Target="../media/image6.png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image" Target="../media/image5.png"/><Relationship Id="rId3" Type="http://schemas.openxmlformats.org/officeDocument/2006/relationships/tags" Target="../tags/tag37.xml"/><Relationship Id="rId2" Type="http://schemas.openxmlformats.org/officeDocument/2006/relationships/image" Target="../media/image4.png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tags" Target="../tags/tag4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6.png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image" Target="../media/image5.png"/><Relationship Id="rId3" Type="http://schemas.openxmlformats.org/officeDocument/2006/relationships/tags" Target="../tags/tag43.xml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image" Target="../media/image4.png"/><Relationship Id="rId4" Type="http://schemas.openxmlformats.org/officeDocument/2006/relationships/tags" Target="../tags/tag52.xml"/><Relationship Id="rId3" Type="http://schemas.openxmlformats.org/officeDocument/2006/relationships/image" Target="../media/image2.jpeg"/><Relationship Id="rId21" Type="http://schemas.openxmlformats.org/officeDocument/2006/relationships/notesSlide" Target="../notesSlides/notesSlide9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image" Target="../media/image6.png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image" Target="../media/image5.png"/><Relationship Id="rId12" Type="http://schemas.openxmlformats.org/officeDocument/2006/relationships/tags" Target="../tags/tag57.xml"/><Relationship Id="rId11" Type="http://schemas.openxmlformats.org/officeDocument/2006/relationships/image" Target="../media/image18.png"/><Relationship Id="rId10" Type="http://schemas.openxmlformats.org/officeDocument/2006/relationships/tags" Target="../tags/tag56.xml"/><Relationship Id="rId1" Type="http://schemas.openxmlformats.org/officeDocument/2006/relationships/tags" Target="../tags/tag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Local Canvas AI 应用功能</a:t>
            </a: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以及测试</a:t>
            </a: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全景解析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8F8FEC"/>
          </a:solidFill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邵熠偈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9245" y="285750"/>
            <a:ext cx="849122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所有生成任务自动记录于历史面板，便于回溯操作流程与版本迭代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3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6"/>
            </p:custDataLst>
          </p:nvPr>
        </p:nvSpPr>
        <p:spPr>
          <a:xfrm>
            <a:off x="5116195" y="262826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保存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到图库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7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当用户点击保存到图库时，任务将会同时保存至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app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的图库以及本地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相册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297815" y="1871345"/>
            <a:ext cx="2085975" cy="2338705"/>
          </a:xfrm>
          <a:prstGeom prst="rect">
            <a:avLst/>
          </a:prstGeom>
        </p:spPr>
      </p:pic>
      <p:sp>
        <p:nvSpPr>
          <p:cNvPr id="18" name="Text 5"/>
          <p:cNvSpPr/>
          <p:nvPr>
            <p:custDataLst>
              <p:tags r:id="rId9"/>
            </p:custDataLst>
          </p:nvPr>
        </p:nvSpPr>
        <p:spPr>
          <a:xfrm>
            <a:off x="650240" y="262826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保存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到图库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9" name="Text 6"/>
          <p:cNvSpPr/>
          <p:nvPr>
            <p:custDataLst>
              <p:tags r:id="rId10"/>
            </p:custDataLst>
          </p:nvPr>
        </p:nvSpPr>
        <p:spPr>
          <a:xfrm>
            <a:off x="65024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当用户点击保存到图库时，任务将会同时保存至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app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的图库以及本地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相册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20" name="图片 19" descr="Screenshot_20251222_1412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3790" y="1116330"/>
            <a:ext cx="1769745" cy="3973195"/>
          </a:xfrm>
          <a:prstGeom prst="rect">
            <a:avLst/>
          </a:prstGeom>
        </p:spPr>
      </p:pic>
      <p:pic>
        <p:nvPicPr>
          <p:cNvPr id="21" name="图片 20" descr="Screenshot_20251222_1415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0140" y="1116330"/>
            <a:ext cx="1769110" cy="39725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0140" y="1116330"/>
            <a:ext cx="1763395" cy="396049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763770" y="1852295"/>
            <a:ext cx="2085975" cy="2338705"/>
            <a:chOff x="630" y="2947"/>
            <a:chExt cx="3285" cy="3683"/>
          </a:xfrm>
        </p:grpSpPr>
        <p:pic>
          <p:nvPicPr>
            <p:cNvPr id="27" name="Image 2" descr="preencoded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rcRect/>
            <a:stretch>
              <a:fillRect/>
            </a:stretch>
          </p:blipFill>
          <p:spPr>
            <a:xfrm>
              <a:off x="630" y="2947"/>
              <a:ext cx="3285" cy="3683"/>
            </a:xfrm>
            <a:prstGeom prst="rect">
              <a:avLst/>
            </a:prstGeom>
          </p:spPr>
        </p:pic>
        <p:sp>
          <p:nvSpPr>
            <p:cNvPr id="28" name="Text 3"/>
            <p:cNvSpPr/>
            <p:nvPr>
              <p:custDataLst>
                <p:tags r:id="rId16"/>
              </p:custDataLst>
            </p:nvPr>
          </p:nvSpPr>
          <p:spPr>
            <a:xfrm>
              <a:off x="994" y="3997"/>
              <a:ext cx="2587" cy="3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90"/>
                </a:lnSpc>
                <a:buNone/>
              </a:pP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任务历史界面中</a:t>
              </a:r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 6"/>
            <p:cNvSpPr/>
            <p:nvPr>
              <p:custDataLst>
                <p:tags r:id="rId17"/>
              </p:custDataLst>
            </p:nvPr>
          </p:nvSpPr>
          <p:spPr>
            <a:xfrm>
              <a:off x="1218" y="4635"/>
              <a:ext cx="2175" cy="13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任务同时将在历史任务中标记为已完成，单用户仍可进行重新编辑</a:t>
              </a:r>
              <a:r>
                <a:rPr lang="zh-CN" alt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等操作</a:t>
              </a:r>
              <a:endPara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endParaRPr>
            </a:p>
          </p:txBody>
        </p:sp>
      </p:grpSp>
      <p:pic>
        <p:nvPicPr>
          <p:cNvPr id="30" name="图片 29" descr="Screenshot_20251222_1412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22490" y="1116330"/>
            <a:ext cx="1764030" cy="3960495"/>
          </a:xfrm>
          <a:prstGeom prst="rect">
            <a:avLst/>
          </a:prstGeom>
        </p:spPr>
      </p:pic>
      <p:pic>
        <p:nvPicPr>
          <p:cNvPr id="31" name="图片 30" descr="Screenshot_20251222_1412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54240" y="1153160"/>
            <a:ext cx="1700530" cy="381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支持从本地图库选择或直接拍摄导入原始图像，灵活适配多种使用场景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828800"/>
            <a:ext cx="8382000" cy="26003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1050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支持图库选择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81050" y="2243138"/>
            <a:ext cx="1557338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允许从本地图库选取照片导入，满足多样化创作素材需求，提升素材获取灵活性。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2757488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支持实时拍摄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757488" y="224313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可直接调用相机拍摄并导入，适用于即时灵感捕捉，增强创作实时性。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33925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适配创作场景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733925" y="224313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兼顾优化作品与即兴创作需求，灵活应对多种使用情境，提升用户体验。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710363" y="186690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手动图片选中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710363" y="2243138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应用仅访问用户主动选中的图片，避免无授权读取，确保操作透明。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81050" y="3252788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保障隐私安全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81050" y="36290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严格限制数据访问范围，防止隐私泄露，建立用户信任机制。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2757488" y="3252788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数据透明可控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2757488" y="36290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用户完全掌控图片使用权限，实现数据使用的可见性与可管理性。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733925" y="3252788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快速进入编辑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4733925" y="36290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导入后无缝跳转编辑流程，减少等待时间，提高操作连贯性。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710363" y="3252788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提升创作效率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710363" y="3629025"/>
            <a:ext cx="1557338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整体流程优化缩短准备时间，助力高效完成创意表达，增强应用实用性。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应用仅访问用户主动授权的图片资源，保障隐私安全与数据可控性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828800"/>
            <a:ext cx="8382000" cy="29479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8195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权限最小化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071937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应用遵循权限最小化原则，仅在必要时请求访问用户照片，避免过度索取权限，降低隐私泄露风险。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8432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手动触发访问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0956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只有在用户手动选择照片时才会请求访问，杜绝后台自动读取图库行为，增强用户控制感。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逐次确认机制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每次导入图片均需用户主动确认，确保每一次授权都有明确意图，防止误操作或隐性授权。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20764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知情使用控制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2328863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用户对每一张图片的使用均有清晰知情和实时控制，提升透明度与信任度。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28432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本地数据留存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3095625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原始图片始终保存在设备本地，不上传至服务器，从源头切断数据外泄可能。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360997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隐私安全保障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386238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通过本地处理和零上传策略，全面保障个人隐私与数据安全，符合高隐私标准要求。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智能遮罩编辑：精准控制图像修改区域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94970" y="285750"/>
            <a:ext cx="8719185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提供直观的手势涂鸦式遮罩工具，自由圈定</a:t>
            </a: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无</a:t>
            </a: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需编辑的图像局部区域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2160" y="288099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正常流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783455" y="183832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5116195" y="2838450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遮罩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3" name="图片 12" descr="微信图片_20251222144401_5029_1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3655" y="1060450"/>
            <a:ext cx="1749425" cy="3928745"/>
          </a:xfrm>
          <a:prstGeom prst="rect">
            <a:avLst/>
          </a:prstGeom>
        </p:spPr>
      </p:pic>
      <p:pic>
        <p:nvPicPr>
          <p:cNvPr id="16" name="图片 15" descr="微信图片_20251222144402_5030_1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3655" y="1060450"/>
            <a:ext cx="1749425" cy="3928745"/>
          </a:xfrm>
          <a:prstGeom prst="rect">
            <a:avLst/>
          </a:prstGeom>
        </p:spPr>
      </p:pic>
      <p:pic>
        <p:nvPicPr>
          <p:cNvPr id="17" name="图片 16" descr="微信图片_20251222144404_5031_1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5085" y="1066165"/>
            <a:ext cx="1746885" cy="3923030"/>
          </a:xfrm>
          <a:prstGeom prst="rect">
            <a:avLst/>
          </a:prstGeom>
        </p:spPr>
      </p:pic>
      <p:pic>
        <p:nvPicPr>
          <p:cNvPr id="18" name="图片 17" descr="微信图片_20251222144405_5032_1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3740" y="1066165"/>
            <a:ext cx="1748790" cy="3926205"/>
          </a:xfrm>
          <a:prstGeom prst="rect">
            <a:avLst/>
          </a:prstGeom>
        </p:spPr>
      </p:pic>
      <p:pic>
        <p:nvPicPr>
          <p:cNvPr id="20" name="图片 19" descr="微信图片_20251222144402_5030_1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3740" y="1066165"/>
            <a:ext cx="1754505" cy="3938905"/>
          </a:xfrm>
          <a:prstGeom prst="rect">
            <a:avLst/>
          </a:prstGeom>
        </p:spPr>
      </p:pic>
      <p:pic>
        <p:nvPicPr>
          <p:cNvPr id="21" name="图片 20" descr="微信图片_20251222144400_5028_1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3740" y="1066165"/>
            <a:ext cx="1755140" cy="3940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可调节笔刷大小与透明度，实现对细节区域的精细化选择与优化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65496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动态笔刷调节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1945481"/>
            <a:ext cx="25717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支持实时调整笔刷大小（如28至45），精准匹配不同区域的编辑需求，提升遮罩操作灵活性。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精细透明控制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通过透明度调节，实现边缘柔和过渡，避免生硬边界，确保局部修改自然融合。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细节区域优化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针对眼部、发丝等复杂细节，提供高精度涂鸦能力，保障AI仅作用于目标区域。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支持实时预览遮罩范围，确保AI处理范围符合创作预期目标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即时视觉反馈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涂鸦过程中动态高亮选区，实时呈现遮罩覆盖范围，避免误编辑非目标区域。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精准范围确认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通过预览功能在生成前确认AI将处理的精确区域，提升创作控制力与结果准确性。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交互式调整优化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结合撤销、清除与笔刷调节，边预览边修正遮罩边界，实现精细到像素级的选择。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云测试</a:t>
            </a:r>
            <a:r>
              <a:rPr lang="en-US" sz="37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：</a:t>
            </a:r>
            <a:r>
              <a:rPr lang="zh-CN" altLang="en-US" sz="37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功能与稳定性各性能测试概览</a:t>
            </a:r>
            <a:endParaRPr lang="zh-CN" altLang="en-US" sz="37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5250"/>
              </a:lnSpc>
              <a:buNone/>
            </a:pPr>
            <a:endParaRPr lang="zh-CN" altLang="en-US" sz="375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43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1872" r="1872"/>
          <a:stretch>
            <a:fillRect/>
          </a:stretch>
        </p:blipFill>
        <p:spPr>
          <a:xfrm>
            <a:off x="0" y="0"/>
            <a:ext cx="9144000" cy="53435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涵盖内存、CPU、流量、温度等核心指标的跨设备测试结果汇总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57960"/>
            <a:ext cx="8382000" cy="37242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675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771525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内存占用稳定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71525" y="2290763"/>
            <a:ext cx="1700213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应用在多设备上内存波动介于135.97MB至165.93MB之间，表现出良好的资源驻留能力，整体占用平稳无剧烈波动。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795588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2738438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零流量消耗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738438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全程网络流量消耗为0.00KB，表明应用具备离线运行能力，对网络依赖极低或无需联网。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4705350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CPU负载极低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05350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CPU使用率始终低于0.5%，体现轻量级计算特性，系统调度高效且对处理器压力小。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729413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72263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温度控制优异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72263" y="2290763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电池最高温度仅31.81℃，无异常发热现象，保障长时间使用的安全与舒适性。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866775" y="351948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809625" y="398621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运行稳定性高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09625" y="4238625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各项资源指标表现平稳，无突增或异常，说明应用在多设备环境下兼容性强且可靠。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2833688" y="351948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2776538" y="398621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能效表现良好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2776538" y="423862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低功耗、低温、低资源占用，综合体现优秀的能效设计，适合持续后台运行。</a:t>
            </a:r>
            <a:endParaRPr lang="en-US" sz="105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0" y="3051175"/>
            <a:ext cx="4027170" cy="2092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识别性能最优与最差设备区间，建立基准对比模型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381000" y="1428750"/>
            <a:ext cx="8382000" cy="3157538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595313" y="341947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内存表现对比</a:t>
            </a: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595313" y="3671888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三星A52以135.97MB的低内存占用展现优秀资源管理能力，中兴S30 Pro达165.93MB反映后台优化不足，二者形成鲜明对比。</a:t>
            </a:r>
            <a:endParaRPr lang="en-US" sz="1050" dirty="0"/>
          </a:p>
        </p:txBody>
      </p:sp>
      <p:sp>
        <p:nvSpPr>
          <p:cNvPr id="10" name="Text 5"/>
          <p:cNvSpPr/>
          <p:nvPr>
            <p:custDataLst>
              <p:tags r:id="rId7"/>
            </p:custDataLst>
          </p:nvPr>
        </p:nvSpPr>
        <p:spPr>
          <a:xfrm>
            <a:off x="595313" y="244316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性能优化标杆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8"/>
            </p:custDataLst>
          </p:nvPr>
        </p:nvSpPr>
        <p:spPr>
          <a:xfrm>
            <a:off x="595313" y="269557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A52成为内存控制的参考标准，体现高效的系统调度与应用驻留策略，为其他机型提供优化方向。</a:t>
            </a:r>
            <a:endParaRPr lang="en-US" sz="1050" dirty="0"/>
          </a:p>
        </p:txBody>
      </p:sp>
      <p:sp>
        <p:nvSpPr>
          <p:cNvPr id="12" name="Text 7"/>
          <p:cNvSpPr/>
          <p:nvPr>
            <p:custDataLst>
              <p:tags r:id="rId9"/>
            </p:custDataLst>
          </p:nvPr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后台机制差异</a:t>
            </a:r>
            <a:endParaRPr lang="en-US" sz="1200" dirty="0"/>
          </a:p>
        </p:txBody>
      </p:sp>
      <p:sp>
        <p:nvSpPr>
          <p:cNvPr id="13" name="Text 8"/>
          <p:cNvSpPr/>
          <p:nvPr>
            <p:custDataLst>
              <p:tags r:id="rId10"/>
            </p:custDataLst>
          </p:nvPr>
        </p:nvSpPr>
        <p:spPr>
          <a:xfrm>
            <a:off x="595313" y="17192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不同机型在后台驻留机制上存在明显差距，影响整体内存占用水平，优化空间显著。</a:t>
            </a:r>
            <a:endParaRPr lang="en-US" sz="1050" dirty="0"/>
          </a:p>
        </p:txBody>
      </p:sp>
      <p:sp>
        <p:nvSpPr>
          <p:cNvPr id="14" name="Text 9"/>
          <p:cNvSpPr/>
          <p:nvPr>
            <p:custDataLst>
              <p:tags r:id="rId11"/>
            </p:custDataLst>
          </p:nvPr>
        </p:nvSpPr>
        <p:spPr>
          <a:xfrm>
            <a:off x="6186488" y="15716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适配评估基准</a:t>
            </a:r>
            <a:endParaRPr lang="en-US" sz="1200" dirty="0"/>
          </a:p>
        </p:txBody>
      </p:sp>
      <p:sp>
        <p:nvSpPr>
          <p:cNvPr id="15" name="Text 10"/>
          <p:cNvSpPr/>
          <p:nvPr>
            <p:custDataLst>
              <p:tags r:id="rId12"/>
            </p:custDataLst>
          </p:nvPr>
        </p:nvSpPr>
        <p:spPr>
          <a:xfrm>
            <a:off x="6186488" y="182403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测试结果构建跨机型内存性能区间，为应用适配和系统调优提供数据支持，增强兼容性设计。</a:t>
            </a:r>
            <a:endParaRPr lang="en-US" sz="1050" dirty="0"/>
          </a:p>
        </p:txBody>
      </p:sp>
      <p:sp>
        <p:nvSpPr>
          <p:cNvPr id="16" name="Text 11"/>
          <p:cNvSpPr/>
          <p:nvPr>
            <p:custDataLst>
              <p:tags r:id="rId13"/>
            </p:custDataLst>
          </p:nvPr>
        </p:nvSpPr>
        <p:spPr>
          <a:xfrm>
            <a:off x="6186488" y="254793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离线运行特性</a:t>
            </a:r>
            <a:endParaRPr lang="en-US" sz="1200" dirty="0"/>
          </a:p>
        </p:txBody>
      </p:sp>
      <p:sp>
        <p:nvSpPr>
          <p:cNvPr id="17" name="Text 12"/>
          <p:cNvSpPr/>
          <p:nvPr>
            <p:custDataLst>
              <p:tags r:id="rId14"/>
            </p:custDataLst>
          </p:nvPr>
        </p:nvSpPr>
        <p:spPr>
          <a:xfrm>
            <a:off x="6186488" y="2800350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所有设备流量消耗为0.00KB，表明应用无需网络即可稳定运行，具备良好的本地化执行能力。</a:t>
            </a:r>
            <a:endParaRPr lang="en-US" sz="1050" dirty="0"/>
          </a:p>
        </p:txBody>
      </p:sp>
      <p:sp>
        <p:nvSpPr>
          <p:cNvPr id="18" name="Text 13"/>
          <p:cNvSpPr/>
          <p:nvPr>
            <p:custDataLst>
              <p:tags r:id="rId15"/>
            </p:custDataLst>
          </p:nvPr>
        </p:nvSpPr>
        <p:spPr>
          <a:xfrm>
            <a:off x="6186488" y="35242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本地化优化潜力</a:t>
            </a:r>
            <a:endParaRPr lang="en-US" sz="1200" dirty="0"/>
          </a:p>
        </p:txBody>
      </p:sp>
      <p:sp>
        <p:nvSpPr>
          <p:cNvPr id="19" name="Text 14"/>
          <p:cNvSpPr/>
          <p:nvPr>
            <p:custDataLst>
              <p:tags r:id="rId16"/>
            </p:custDataLst>
          </p:nvPr>
        </p:nvSpPr>
        <p:spPr>
          <a:xfrm>
            <a:off x="6186488" y="37766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低网络依赖和稳定内存表现凸显应用高效性，未来可在资源管控方面进一步挖掘优化空间。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3683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6452" b="6452"/>
          <a:stretch>
            <a:fillRect/>
          </a:stretch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3520440" y="74183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3987165" y="81327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启动与内容导入：开启个性化创作起点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9929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>
            <p:custDataLst>
              <p:tags r:id="rId5"/>
            </p:custDataLst>
          </p:nvPr>
        </p:nvSpPr>
        <p:spPr>
          <a:xfrm>
            <a:off x="3520440" y="137048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>
            <p:custDataLst>
              <p:tags r:id="rId6"/>
            </p:custDataLst>
          </p:nvPr>
        </p:nvSpPr>
        <p:spPr>
          <a:xfrm>
            <a:off x="3987165" y="144192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智能遮罩编辑：精准控制图像修改区域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990975" y="16216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>
            <p:custDataLst>
              <p:tags r:id="rId7"/>
            </p:custDataLst>
          </p:nvPr>
        </p:nvSpPr>
        <p:spPr>
          <a:xfrm>
            <a:off x="3520440" y="199913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>
            <p:custDataLst>
              <p:tags r:id="rId8"/>
            </p:custDataLst>
          </p:nvPr>
        </p:nvSpPr>
        <p:spPr>
          <a:xfrm>
            <a:off x="3987165" y="207057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云测试</a:t>
            </a: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功能与稳定性各性能测试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概览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3990975" y="22502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>
            <p:custDataLst>
              <p:tags r:id="rId9"/>
            </p:custDataLst>
          </p:nvPr>
        </p:nvSpPr>
        <p:spPr>
          <a:xfrm>
            <a:off x="3520440" y="262778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>
            <p:custDataLst>
              <p:tags r:id="rId10"/>
            </p:custDataLst>
          </p:nvPr>
        </p:nvSpPr>
        <p:spPr>
          <a:xfrm>
            <a:off x="3987165" y="269922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试用反馈</a:t>
            </a: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用户反馈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总体概览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3990975" y="28789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>
            <p:custDataLst>
              <p:tags r:id="rId11"/>
            </p:custDataLst>
          </p:nvPr>
        </p:nvSpPr>
        <p:spPr>
          <a:xfrm>
            <a:off x="3524250" y="318849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endParaRPr lang="en-US" sz="1875" dirty="0"/>
          </a:p>
        </p:txBody>
      </p:sp>
      <p:sp>
        <p:nvSpPr>
          <p:cNvPr id="21" name="Text 17"/>
          <p:cNvSpPr/>
          <p:nvPr/>
        </p:nvSpPr>
        <p:spPr>
          <a:xfrm>
            <a:off x="3990975" y="350758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Text 18"/>
          <p:cNvSpPr/>
          <p:nvPr>
            <p:custDataLst>
              <p:tags r:id="rId12"/>
            </p:custDataLst>
          </p:nvPr>
        </p:nvSpPr>
        <p:spPr>
          <a:xfrm>
            <a:off x="3524250" y="3817144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endParaRPr lang="en-US" sz="1875" dirty="0"/>
          </a:p>
        </p:txBody>
      </p:sp>
      <p:sp>
        <p:nvSpPr>
          <p:cNvPr id="24" name="Text 20"/>
          <p:cNvSpPr/>
          <p:nvPr/>
        </p:nvSpPr>
        <p:spPr>
          <a:xfrm>
            <a:off x="3990975" y="4136231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0" name="Text 12"/>
          <p:cNvSpPr/>
          <p:nvPr>
            <p:custDataLst>
              <p:tags r:id="rId13"/>
            </p:custDataLst>
          </p:nvPr>
        </p:nvSpPr>
        <p:spPr>
          <a:xfrm>
            <a:off x="3520440" y="325643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23" name="Text 13"/>
          <p:cNvSpPr/>
          <p:nvPr>
            <p:custDataLst>
              <p:tags r:id="rId14"/>
            </p:custDataLst>
          </p:nvPr>
        </p:nvSpPr>
        <p:spPr>
          <a:xfrm>
            <a:off x="3987165" y="336089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分工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5" name="Text 12"/>
          <p:cNvSpPr/>
          <p:nvPr>
            <p:custDataLst>
              <p:tags r:id="rId15"/>
            </p:custDataLst>
          </p:nvPr>
        </p:nvSpPr>
        <p:spPr>
          <a:xfrm>
            <a:off x="3489325" y="392953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6" name="Text 13"/>
          <p:cNvSpPr/>
          <p:nvPr>
            <p:custDataLst>
              <p:tags r:id="rId16"/>
            </p:custDataLst>
          </p:nvPr>
        </p:nvSpPr>
        <p:spPr>
          <a:xfrm>
            <a:off x="3987165" y="402256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关键技术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0" name="Text 12"/>
          <p:cNvSpPr/>
          <p:nvPr>
            <p:custDataLst>
              <p:tags r:id="rId17"/>
            </p:custDataLst>
          </p:nvPr>
        </p:nvSpPr>
        <p:spPr>
          <a:xfrm>
            <a:off x="3489325" y="4513739"/>
            <a:ext cx="352425" cy="33337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40"/>
              </a:lnSpc>
              <a:buNone/>
            </a:pPr>
            <a:r>
              <a:rPr lang="en-US" sz="1875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875" dirty="0"/>
          </a:p>
        </p:txBody>
      </p:sp>
      <p:sp>
        <p:nvSpPr>
          <p:cNvPr id="31" name="Text 13"/>
          <p:cNvSpPr/>
          <p:nvPr>
            <p:custDataLst>
              <p:tags r:id="rId18"/>
            </p:custDataLst>
          </p:nvPr>
        </p:nvSpPr>
        <p:spPr>
          <a:xfrm>
            <a:off x="3990975" y="4614386"/>
            <a:ext cx="4581525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项目研发难点与应对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策略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云测试总体机型</a:t>
            </a: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概况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" y="1508760"/>
            <a:ext cx="2924175" cy="25768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40" y="1474470"/>
            <a:ext cx="5073015" cy="96710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462020" y="2571750"/>
            <a:ext cx="4921885" cy="714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测试采用了三星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Galaxy S6 Edge+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，小米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15Pro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等多款机型</a:t>
            </a:r>
            <a:endParaRPr lang="zh-CN" altLang="en-US" sz="1350" i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 i="1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测试项目：初始化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安装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启动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遍历检查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monkey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检查</a:t>
            </a:r>
            <a:r>
              <a:rPr lang="en-US" altLang="zh-CN" sz="1350" i="1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50" i="1">
                <a:latin typeface="Arial" panose="020B0604020202020204" pitchFamily="34" charset="0"/>
                <a:ea typeface="微软雅黑" panose="020B0503020204020204" pitchFamily="34" charset="-122"/>
              </a:rPr>
              <a:t>卸载</a:t>
            </a:r>
            <a:endParaRPr lang="zh-CN" altLang="en-US" sz="1350" i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541395" y="3599180"/>
            <a:ext cx="4382135" cy="5067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35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结论：测试并未发现严重</a:t>
            </a:r>
            <a:r>
              <a:rPr lang="en-US" altLang="zh-CN" sz="135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bug</a:t>
            </a:r>
            <a:r>
              <a:rPr lang="zh-CN" altLang="en-US" sz="1350" b="1" i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以及安装或运行失败等情况，得以知道该软件在不同系统下的稳定性较高</a:t>
            </a:r>
            <a:r>
              <a:rPr lang="zh-CN" altLang="en-US" sz="1350" b="1" i="1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zh-CN" altLang="en-US" sz="1350" b="1" i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云测试总体</a:t>
            </a: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测试概况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4363085" y="2422525"/>
            <a:ext cx="3560445" cy="159575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600" b="1" i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结论</a:t>
            </a:r>
            <a:r>
              <a:rPr lang="en-US" altLang="zh-CN" sz="1600" b="1" i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600" b="1" i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b="1" i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系统整体测试结果显示，各项核心指标均达到预期要求，测试通过率高，终端兼容性良好，性能与稳定性表现稳定，能够满足正常使用与部署需求。</a:t>
            </a:r>
            <a:endParaRPr lang="zh-CN" altLang="en-US" sz="1600" b="1" i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56690"/>
            <a:ext cx="3836670" cy="32423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-3048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日志与稳定性结论（以小米</a:t>
            </a:r>
            <a:r>
              <a:rPr lang="en-US" altLang="zh-CN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15 Pro </a:t>
            </a:r>
            <a:r>
              <a:rPr lang="zh-CN" alt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为例）</a:t>
            </a:r>
            <a:endParaRPr lang="zh-CN" altLang="en-US" sz="22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" y="1372235"/>
            <a:ext cx="4167505" cy="34048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49495" y="2779945"/>
            <a:ext cx="3048000" cy="1337945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/>
            <a:endParaRPr lang="zh-CN" altLang="en-US" sz="135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2615" y="1372235"/>
            <a:ext cx="4507230" cy="435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日志记录完整、连续</a:t>
            </a:r>
            <a:endParaRPr lang="zh-CN" altLang="en-US" sz="1600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r>
              <a:rPr lang="zh-CN" altLang="en-US" sz="1600"/>
              <a:t>系统在小米</a:t>
            </a:r>
            <a:r>
              <a:rPr lang="en-US" altLang="zh-CN" sz="1600"/>
              <a:t> 15 Pro </a:t>
            </a:r>
            <a:r>
              <a:rPr lang="zh-CN" altLang="en-US" sz="1600"/>
              <a:t>测试过程中日志输出正常，关键操作与状态均有对应记录，未出现日志缺失或中断情况。</a:t>
            </a:r>
            <a:endParaRPr lang="zh-CN" altLang="en-US" sz="1600"/>
          </a:p>
          <a:p>
            <a:pPr algn="l">
              <a:buClrTx/>
              <a:buSzTx/>
              <a:buFontTx/>
            </a:pPr>
            <a:r>
              <a:rPr lang="zh-CN" altLang="en-US" sz="16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无异常错误日志产生</a:t>
            </a:r>
            <a:endParaRPr lang="zh-CN" altLang="en-US" sz="1600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r>
              <a:rPr lang="zh-CN" altLang="en-US" sz="1600"/>
              <a:t>测试期间未捕获崩溃（</a:t>
            </a:r>
            <a:r>
              <a:rPr lang="en-US" altLang="zh-CN" sz="1600"/>
              <a:t>Crash</a:t>
            </a:r>
            <a:r>
              <a:rPr lang="zh-CN" altLang="en-US" sz="1600"/>
              <a:t>）、严重异常（</a:t>
            </a:r>
            <a:r>
              <a:rPr lang="en-US" altLang="zh-CN" sz="1600"/>
              <a:t>Error</a:t>
            </a:r>
            <a:r>
              <a:rPr lang="zh-CN" altLang="en-US" sz="1600"/>
              <a:t>）或重复警告日志，系统运行状态良好。</a:t>
            </a:r>
            <a:endParaRPr lang="zh-CN" altLang="en-US" sz="1600"/>
          </a:p>
          <a:p>
            <a:r>
              <a:rPr lang="zh-CN" altLang="en-US" sz="16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核心流程稳定可追溯</a:t>
            </a:r>
            <a:endParaRPr lang="zh-CN" altLang="en-US" sz="1600"/>
          </a:p>
          <a:p>
            <a:r>
              <a:rPr lang="zh-CN" altLang="en-US" sz="1600"/>
              <a:t>启动、生成、结果回传等关键流程均可在日志中准确定位，执行顺序清晰，便于后续排查与维护。</a:t>
            </a:r>
            <a:endParaRPr lang="zh-CN" altLang="en-US" sz="1600"/>
          </a:p>
          <a:p>
            <a:r>
              <a:rPr lang="zh-CN" altLang="en-US" sz="16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</a:rPr>
              <a:t>长时间运行稳定</a:t>
            </a:r>
            <a:endParaRPr lang="zh-CN" altLang="en-US" sz="1600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</a:endParaRPr>
          </a:p>
          <a:p>
            <a:r>
              <a:rPr lang="zh-CN" altLang="en-US" sz="1600"/>
              <a:t>在持续运行与多次操作场景下，日志表现稳定，无异常堆积或性能相关告警，系统具备良好的稳定性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用户反馈总体概览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用户普遍认可软件在生成速度、风格多样性及UI简洁性方面的突出表现，形成积极的初步使用印象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0625" y="16383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1145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生成迅速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4995" y="2362200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多数用户反馈生成用时短，最快15秒完成，响应效率优于同类软件，提升使用流畅感。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9345" y="32385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0220" y="36576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风格多元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83565" y="38671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支持写实、漫画等多种画风转换，AI能准确解析复杂提示，满足多样化创作需求。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80715" y="16383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561590" y="21145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界面简洁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2561590" y="24003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UI设计直观清晰，功能布局合理，降低操作复杂度，新手也能快速上手使用。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80715" y="32385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561590" y="36576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体验良好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2561590" y="38671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用户对整体交互感受积极，认为软件高效便捷，初步使用即建立正向认知。</a:t>
            </a:r>
            <a:endParaRPr lang="en-US" sz="105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840" y="1680845"/>
            <a:ext cx="4081780" cy="27336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缺陷</a:t>
            </a: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：超两行文本导致生成按钮隐藏等问题</a:t>
            </a: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显露</a:t>
            </a:r>
            <a:endParaRPr lang="zh-CN" altLang="en-US" sz="22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9895" y="1545590"/>
            <a:ext cx="4171950" cy="1313815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673735" y="1848009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输入框交互异常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673735" y="215947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用户反馈在修改提示词首单词时无法准确框选，操作受限，影响提示词调整效率。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154559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6"/>
            </p:custDataLst>
          </p:nvPr>
        </p:nvSpPr>
        <p:spPr>
          <a:xfrm>
            <a:off x="5972175" y="21597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长文本显示缺陷</a:t>
            </a:r>
            <a:endParaRPr lang="en-US" sz="1200" dirty="0"/>
          </a:p>
        </p:txBody>
      </p:sp>
      <p:sp>
        <p:nvSpPr>
          <p:cNvPr id="11" name="Text 6"/>
          <p:cNvSpPr/>
          <p:nvPr>
            <p:custDataLst>
              <p:tags r:id="rId7"/>
            </p:custDataLst>
          </p:nvPr>
        </p:nvSpPr>
        <p:spPr>
          <a:xfrm>
            <a:off x="5972175" y="24503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当提示词超过两行时，生成按钮被遮挡或完全隐藏，导致功能不可用。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29895" y="2762250"/>
            <a:ext cx="4171950" cy="15963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74370" y="285956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UI适应性问题</a:t>
            </a:r>
            <a:endParaRPr lang="zh-CN" altLang="en-US" sz="1200" b="1" dirty="0"/>
          </a:p>
        </p:txBody>
      </p:sp>
      <p:sp>
        <p:nvSpPr>
          <p:cNvPr id="14" name="Text 8"/>
          <p:cNvSpPr/>
          <p:nvPr/>
        </p:nvSpPr>
        <p:spPr>
          <a:xfrm>
            <a:off x="1283970" y="3145790"/>
            <a:ext cx="1995805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个别机型生成按键显得较为扁平，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适配性问题慢慢显现</a:t>
            </a: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sz="105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175" y="2945765"/>
            <a:ext cx="2431415" cy="9359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005" y="3602990"/>
            <a:ext cx="2306955" cy="11830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</a:t>
            </a: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分工</a:t>
            </a:r>
            <a:endParaRPr lang="zh-CN" altLang="en-US" sz="37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zh-CN" alt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项目分工</a:t>
            </a:r>
            <a:endParaRPr lang="zh-CN" altLang="en-US" sz="225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>
            <p:custDataLst>
              <p:tags r:id="rId2"/>
            </p:custDataLst>
          </p:nvPr>
        </p:nvSpPr>
        <p:spPr>
          <a:xfrm>
            <a:off x="814705" y="108585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黄凯乐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3"/>
            </p:custDataLst>
          </p:nvPr>
        </p:nvSpPr>
        <p:spPr>
          <a:xfrm>
            <a:off x="653415" y="1866900"/>
            <a:ext cx="1868805" cy="20923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提出了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LocalCanvas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应用的设想，参与完成商业计划书和演讲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的制作。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设计了应用的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界面并在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android studio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完成了代码实现，实现应用的虚拟机运行。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将应用中的主要功能全部实现，挑选部分同学作为体验者，发放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apk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包并收集运行反馈，制作了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应用的实机演讲视频。</a:t>
            </a:r>
            <a:endParaRPr lang="en-US" sz="1050" dirty="0"/>
          </a:p>
        </p:txBody>
      </p:sp>
      <p:sp>
        <p:nvSpPr>
          <p:cNvPr id="9" name="Text 5"/>
          <p:cNvSpPr/>
          <p:nvPr>
            <p:custDataLst>
              <p:tags r:id="rId4"/>
            </p:custDataLst>
          </p:nvPr>
        </p:nvSpPr>
        <p:spPr>
          <a:xfrm>
            <a:off x="2787333" y="109982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汪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宇鹏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1" name="Text 7"/>
          <p:cNvSpPr/>
          <p:nvPr>
            <p:custDataLst>
              <p:tags r:id="rId5"/>
            </p:custDataLst>
          </p:nvPr>
        </p:nvSpPr>
        <p:spPr>
          <a:xfrm>
            <a:off x="4733925" y="109982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邵熠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偈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3" name="Text 9"/>
          <p:cNvSpPr/>
          <p:nvPr>
            <p:custDataLst>
              <p:tags r:id="rId6"/>
            </p:custDataLst>
          </p:nvPr>
        </p:nvSpPr>
        <p:spPr>
          <a:xfrm>
            <a:off x="6818313" y="1085850"/>
            <a:ext cx="1557338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杨思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源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31" name="Text 4"/>
          <p:cNvSpPr/>
          <p:nvPr>
            <p:custDataLst>
              <p:tags r:id="rId7"/>
            </p:custDataLst>
          </p:nvPr>
        </p:nvSpPr>
        <p:spPr>
          <a:xfrm>
            <a:off x="7001510" y="1866900"/>
            <a:ext cx="1570990" cy="79946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第一次软件整体功能设计以及商业计划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的演讲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2.ui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设计成果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的制作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项目报告的写作。</a:t>
            </a:r>
            <a:endParaRPr lang="en-US" sz="1050" dirty="0"/>
          </a:p>
        </p:txBody>
      </p:sp>
      <p:sp>
        <p:nvSpPr>
          <p:cNvPr id="32" name="Text 4"/>
          <p:cNvSpPr/>
          <p:nvPr>
            <p:custDataLst>
              <p:tags r:id="rId8"/>
            </p:custDataLst>
          </p:nvPr>
        </p:nvSpPr>
        <p:spPr>
          <a:xfrm>
            <a:off x="4782820" y="1866900"/>
            <a:ext cx="1561465" cy="18256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参与了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LocalCanvas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应用的设想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讨论。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第一次商业计划书以及软整体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功能汇报演讲。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第二次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设计成果展示介绍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制作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参与项目实机演示视频录制。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5.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final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汇报演讲</a:t>
            </a:r>
            <a:endParaRPr lang="en-US" sz="1050" dirty="0"/>
          </a:p>
        </p:txBody>
      </p:sp>
      <p:sp>
        <p:nvSpPr>
          <p:cNvPr id="33" name="Text 4"/>
          <p:cNvSpPr/>
          <p:nvPr>
            <p:custDataLst>
              <p:tags r:id="rId9"/>
            </p:custDataLst>
          </p:nvPr>
        </p:nvSpPr>
        <p:spPr>
          <a:xfrm>
            <a:off x="2799080" y="1777365"/>
            <a:ext cx="1707515" cy="201104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商业计划的书写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endParaRPr lang="en-US" altLang="zh-CN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第一次软件整体功能设计以及商业计划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的制作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</a:t>
            </a:r>
            <a:endParaRPr lang="en-US" altLang="zh-CN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第二次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ui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设计成果展示的演讲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4.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软件云测试部分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5.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协助完成软件用户试用与反馈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 6.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完成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ppt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云测验以及用户反馈部分的制作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关键技术</a:t>
            </a:r>
            <a:endParaRPr lang="en-US" altLang="zh-CN" sz="37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5217" b="5217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 Android/Kotlin 作为全栈开发基础，保障平台深度集成与性能一致性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0625" y="240030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9908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统一技术栈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2385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选用 Android/Kotlin 作为主开发语言，确保代码可维护性与团队协作效率。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86125" y="240030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9908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平台级集成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32385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深度对接系统能力，如相机、相册与存储，实现原生级功能调用体验。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81625" y="240030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9908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性能一致性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32385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Kotlin 与 Android 框架同源演进，保障运行效率与内存管理稳定性。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77125" y="240030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99085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生态协同性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323850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依托 Android 生态工具链，实现构建、调试、测试与发布的高效闭环。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开启个性化创作起点: </a:t>
            </a: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主要功能</a:t>
            </a: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介绍</a:t>
            </a:r>
            <a:endParaRPr lang="zh-CN" altLang="en-US" sz="37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5217" b="5217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 Jetpack Compose 与 Material3 构建现代化 UI 体系，提升交互效率与视觉统一性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1828800"/>
            <a:ext cx="8382000" cy="2138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6888" y="191452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085850" y="230505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声明式UI构建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1085850" y="2595563"/>
            <a:ext cx="1628775" cy="12954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采用Jetpack Compose声明式框架，通过直观代码描述界面结构。结合Material3设计语言，统一视觉元素与交互规范。提升界面开发效率与一致性。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3548062" y="191452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2867025" y="230505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视觉一致性设计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867025" y="2595563"/>
            <a:ext cx="162877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统一色彩、形状与动效标准，强化品牌识别与用户体验。依托Material3实现跨组件风格协调。确保界面美观且逻辑清晰。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5329238" y="191452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4648200" y="230505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流畅动画交互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648200" y="2595563"/>
            <a:ext cx="162877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利用Compose动画API实现转场与反馈效果。增强用户操作的自然感知。提升应用的响应性与交互品质。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7110413" y="1914525"/>
            <a:ext cx="266700" cy="3048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6429375" y="2305050"/>
            <a:ext cx="162877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响应式布局适配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429375" y="2595563"/>
            <a:ext cx="1628775" cy="10858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借助弹性布局机制适配多种屏幕尺寸与设备形态。保障UI在不同场景下的稳定呈现。提高应用的可维护性与扩展能力。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7683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322" r="322"/>
          <a:stretch>
            <a:fillRect/>
          </a:stretch>
        </p:blipFill>
        <p:spPr>
          <a:xfrm>
            <a:off x="0" y="0"/>
            <a:ext cx="9144000" cy="5176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 Retrofit + OkHttp + Moshi 实现高可靠 API 对接，支撑 AI 服务稳定调用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381000" y="1828800"/>
            <a:ext cx="8382000" cy="3157538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595313" y="38195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集成网络框架</a:t>
            </a:r>
            <a:endParaRPr lang="en-US" sz="1200" dirty="0"/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595313" y="4071937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通过Retrofit与OkHttp集成，实现API的稳定对接，提升网络请求的可靠性。支持请求拦截、超时控制和自动重试，有效应对网络波动问题。</a:t>
            </a:r>
            <a:endParaRPr lang="en-US" sz="1050" dirty="0"/>
          </a:p>
        </p:txBody>
      </p:sp>
      <p:sp>
        <p:nvSpPr>
          <p:cNvPr id="9" name="Text 5"/>
          <p:cNvSpPr/>
          <p:nvPr>
            <p:custDataLst>
              <p:tags r:id="rId6"/>
            </p:custDataLst>
          </p:nvPr>
        </p:nvSpPr>
        <p:spPr>
          <a:xfrm>
            <a:off x="595313" y="28432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高效数据解析</a:t>
            </a:r>
            <a:endParaRPr lang="en-US" sz="1200" dirty="0"/>
          </a:p>
        </p:txBody>
      </p:sp>
      <p:sp>
        <p:nvSpPr>
          <p:cNvPr id="10" name="Text 6"/>
          <p:cNvSpPr/>
          <p:nvPr>
            <p:custDataLst>
              <p:tags r:id="rId7"/>
            </p:custDataLst>
          </p:nvPr>
        </p:nvSpPr>
        <p:spPr>
          <a:xfrm>
            <a:off x="595313" y="30956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采用Moshi进行JSON数据解析，兼容Kotlin数据类，提高解析效率。减少手动解析逻辑，增强代码可读性和维护性。</a:t>
            </a:r>
            <a:endParaRPr lang="en-US" sz="1050" dirty="0"/>
          </a:p>
        </p:txBody>
      </p:sp>
      <p:sp>
        <p:nvSpPr>
          <p:cNvPr id="11" name="Text 7"/>
          <p:cNvSpPr/>
          <p:nvPr>
            <p:custDataLst>
              <p:tags r:id="rId8"/>
            </p:custDataLst>
          </p:nvPr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统一接口封装</a:t>
            </a:r>
            <a:endParaRPr lang="en-US" sz="1200" dirty="0"/>
          </a:p>
        </p:txBody>
      </p:sp>
      <p:sp>
        <p:nvSpPr>
          <p:cNvPr id="12" name="Text 8"/>
          <p:cNvSpPr/>
          <p:nvPr>
            <p:custDataLst>
              <p:tags r:id="rId9"/>
            </p:custDataLst>
          </p:nvPr>
        </p:nvSpPr>
        <p:spPr>
          <a:xfrm>
            <a:off x="595313" y="211931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封装统一的API接口层，标准化请求参数与响应格式。确保AI生成请求准确，服务调用更可靠。</a:t>
            </a:r>
            <a:endParaRPr lang="en-US" sz="1050" dirty="0"/>
          </a:p>
        </p:txBody>
      </p:sp>
      <p:sp>
        <p:nvSpPr>
          <p:cNvPr id="13" name="Text 9"/>
          <p:cNvSpPr/>
          <p:nvPr>
            <p:custDataLst>
              <p:tags r:id="rId10"/>
            </p:custDataLst>
          </p:nvPr>
        </p:nvSpPr>
        <p:spPr>
          <a:xfrm>
            <a:off x="6186488" y="197167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增强调用可靠</a:t>
            </a:r>
            <a:endParaRPr lang="en-US" sz="1200" dirty="0"/>
          </a:p>
        </p:txBody>
      </p:sp>
      <p:sp>
        <p:nvSpPr>
          <p:cNvPr id="14" name="Text 10"/>
          <p:cNvSpPr/>
          <p:nvPr>
            <p:custDataLst>
              <p:tags r:id="rId11"/>
            </p:custDataLst>
          </p:nvPr>
        </p:nvSpPr>
        <p:spPr>
          <a:xfrm>
            <a:off x="6186488" y="222408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通过拦截机制与异常处理，提升客户端对服务端交互的容错能力。降低因网络或服务波动导致的失败率。</a:t>
            </a:r>
            <a:endParaRPr lang="en-US" sz="1050" dirty="0"/>
          </a:p>
        </p:txBody>
      </p:sp>
      <p:sp>
        <p:nvSpPr>
          <p:cNvPr id="15" name="Text 11"/>
          <p:cNvSpPr/>
          <p:nvPr>
            <p:custDataLst>
              <p:tags r:id="rId12"/>
            </p:custDataLst>
          </p:nvPr>
        </p:nvSpPr>
        <p:spPr>
          <a:xfrm>
            <a:off x="6186488" y="294798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优化请求策略</a:t>
            </a:r>
            <a:endParaRPr lang="en-US" sz="1200" dirty="0"/>
          </a:p>
        </p:txBody>
      </p:sp>
      <p:sp>
        <p:nvSpPr>
          <p:cNvPr id="16" name="Text 12"/>
          <p:cNvSpPr/>
          <p:nvPr>
            <p:custDataLst>
              <p:tags r:id="rId13"/>
            </p:custDataLst>
          </p:nvPr>
        </p:nvSpPr>
        <p:spPr>
          <a:xfrm>
            <a:off x="6186488" y="3200400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配置合理的重试机制与超时策略，平衡用户体验与资源消耗。在不稳定网络环境下仍能保持良好通信。</a:t>
            </a:r>
            <a:endParaRPr lang="en-US" sz="1050" dirty="0"/>
          </a:p>
        </p:txBody>
      </p:sp>
      <p:sp>
        <p:nvSpPr>
          <p:cNvPr id="17" name="Text 13"/>
          <p:cNvSpPr/>
          <p:nvPr>
            <p:custDataLst>
              <p:tags r:id="rId14"/>
            </p:custDataLst>
          </p:nvPr>
        </p:nvSpPr>
        <p:spPr>
          <a:xfrm>
            <a:off x="6186488" y="392430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提升开发效率</a:t>
            </a:r>
            <a:endParaRPr lang="en-US" sz="1200" dirty="0"/>
          </a:p>
        </p:txBody>
      </p:sp>
      <p:sp>
        <p:nvSpPr>
          <p:cNvPr id="18" name="Text 14"/>
          <p:cNvSpPr/>
          <p:nvPr>
            <p:custDataLst>
              <p:tags r:id="rId15"/>
            </p:custDataLst>
          </p:nvPr>
        </p:nvSpPr>
        <p:spPr>
          <a:xfrm>
            <a:off x="6186488" y="417671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结合Kotlin特性与现代化库设计，减少模板代码。加快接口开发与调试速度，提高整体迭代效率。</a:t>
            </a:r>
            <a:endParaRPr 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 Kotlin 协程实现结构化并发，高效管理异步任务与资源调度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847850"/>
            <a:ext cx="2085975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协程基础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 Kotlin 协程替代回调，简化异步逻辑，避免嵌套地狱。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6025" y="1847850"/>
            <a:ext cx="2085975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结构化并发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通过作用域组织任务生命周期，确保异步操作可追踪、可取消。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847850"/>
            <a:ext cx="2085975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任务调度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合理分发主线程与 IO 调度器，保障 UI 流畅与网络高效执行。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657975" y="1847850"/>
            <a:ext cx="2085975" cy="22669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异常处理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统一捕获协程内异常，防止崩溃，提升生成流程稳定性。</a:t>
            </a:r>
            <a:endParaRPr lang="en-US" sz="10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Navigation Compose 统一导航逻辑，降低页面耦合与状态混乱风险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统一页面路由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6479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 Navigation Compose 集中管理页面跳转，确保路径清晰、可追踪。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2667000" y="24003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回退栈控制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2667000" y="2647950"/>
            <a:ext cx="17145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标准化返回流程，避免页面状态错乱与非法导航堆叠。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0" y="24003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降低模块耦合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2500" y="2647950"/>
            <a:ext cx="17145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页面间解耦依赖，提升代码可维护性与功能独立性。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858000" y="24003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状态传递安全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858000" y="2647950"/>
            <a:ext cx="17145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安全传递参数与状态，防止空值或异常数据引发崩溃。</a:t>
            </a:r>
            <a:endParaRPr lang="en-US" sz="10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007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7143" r="7143"/>
          <a:stretch>
            <a:fillRect/>
          </a:stretch>
        </p:blipFill>
        <p:spPr>
          <a:xfrm>
            <a:off x="0" y="0"/>
            <a:ext cx="9144000" cy="60007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5217" b="5217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Coil Compose 优化图片加载链路，显著减少内存抖动并提升渲染流畅度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1828800"/>
            <a:ext cx="8382000" cy="398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9088" y="3776663"/>
            <a:ext cx="885825" cy="5143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图片加载优化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581275" y="195262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异步解码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19100" y="2324100"/>
            <a:ext cx="2595563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协程驱动，避免主线程阻塞，提升响应速度。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19100" y="2781300"/>
            <a:ext cx="2595563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并行处理，支持多图同时解码，提高加载效率。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581275" y="3409950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内存管理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19100" y="3781425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Bitmap复用，减少对象频繁创建与回收。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19100" y="4029075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分级缓存，平衡内存占用与加载速度。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419100" y="4276725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自动释放，根据优先级清理低重要性资源。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2476500" y="4695825"/>
            <a:ext cx="9525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资源统一加载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419100" y="5067300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统一接口，处理本地与网络图片无缝切换。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19100" y="5314950"/>
            <a:ext cx="2595563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全链路控制，覆盖请求、解析、显示全过程。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6076950" y="239077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状态可视化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6129338" y="2762250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占位图展示，提升弱网下的视觉连贯性。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129338" y="3009900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错误反馈，提供友好提示并支持重试机制。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076950" y="3429000"/>
            <a:ext cx="952500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用户体验优化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129338" y="3800475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过渡动画，实现图片加载的平滑呈现。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129338" y="4048125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预加载策略，提前加载可视区域附近图片。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6076950" y="4467225"/>
            <a:ext cx="847725" cy="285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性能监控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6129338" y="4838700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内存抖动监测，实时反馈资源使用情况。</a:t>
            </a:r>
            <a:endParaRPr lang="en-US" sz="1050" dirty="0"/>
          </a:p>
        </p:txBody>
      </p:sp>
      <p:sp>
        <p:nvSpPr>
          <p:cNvPr id="27" name="Text 22"/>
          <p:cNvSpPr/>
          <p:nvPr/>
        </p:nvSpPr>
        <p:spPr>
          <a:xfrm>
            <a:off x="6129338" y="5086350"/>
            <a:ext cx="2595563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加载耗时统计，辅助定位性能瓶颈。</a:t>
            </a:r>
            <a:endParaRPr lang="en-US" sz="10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5217" b="5217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构建完整 UI 与交互动效体系，覆盖从首页到历史任务的全流程用户体验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84785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21597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统一视觉规范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4503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 Material3 设计语言建立全局色彩、字体与组件标准，确保各页面风格一致。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2000" y="1847850"/>
            <a:ext cx="4171950" cy="28194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21597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多场景动效设计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4503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针对遮罩绘制反馈、页面转场与加载状态定制流畅动画，提升交互响应感知。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0050" y="325755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569494"/>
            <a:ext cx="257175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全链路体验闭环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860006"/>
            <a:ext cx="257175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串联首页引导、编辑流程、结果展示与历史回顾，实现用户操作路径无缝衔接。</a:t>
            </a:r>
            <a:endParaRPr lang="en-US" sz="10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实现高精度遮罩编辑功能，包含手势绘制、笔刷调节与实时预览闭环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7289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手势绘制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97656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基于Compose Canvas实现流畅手势输入，精准捕捉触控轨迹，支持多点触控与压感响应。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2667000" y="24003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2667000" y="27289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笔刷调节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2667000" y="2976563"/>
            <a:ext cx="1714500" cy="838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提供可调笔刷大小与透明度，实时反馈绘制效果，满足精细编辑与快速涂抹需求。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62500" y="24003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2500" y="27289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遮罩预览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2500" y="297656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在原图上叠加半透明遮罩层，即时可视化编辑区域，确保AI处理范围准确无误。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6858000" y="2400300"/>
            <a:ext cx="17145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858000" y="2728913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导出闭环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858000" y="2976563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将绘制路径转换为Bitmap并编码为Base64，保障遮罩数据完整上传与一致性还原。</a:t>
            </a:r>
            <a:endParaRPr lang="en-US" sz="10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2927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4315" r="4315"/>
          <a:stretch>
            <a:fillRect/>
          </a:stretch>
        </p:blipFill>
        <p:spPr>
          <a:xfrm>
            <a:off x="0" y="0"/>
            <a:ext cx="9144000" cy="5629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518795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设计鲁棒的 AI 生成流程，支持 Prompt 配置、失败恢复与二次生成逻辑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828800"/>
            <a:ext cx="8382000" cy="3609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14775" y="2286000"/>
            <a:ext cx="1314450" cy="276225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智能生成系统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76275" y="3529013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结构化输入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76300" y="38576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模板精准组装，将用户输入与参数结构化结合。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876300" y="452437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语义完整性保障，确保输入符合模型处理规范。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009775" y="3529013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请求稳定性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209800" y="38576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超时控制机制，防止长时间无响应导致卡顿。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209800" y="45243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异常捕获处理，自动识别并应对网络波动问题。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3343275" y="3529013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流程闭环控制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543300" y="3857625"/>
            <a:ext cx="100965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结果自动回填，生成完成后即时返回至输入界面。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43300" y="47339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状态同步更新，实时反映当前任务执行进度。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676775" y="3529013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上下文管理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876800" y="38576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参数持久保留，支持基于历史上下文进行调整。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876800" y="45243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快速二次生成，减少重复输入提升操作效率。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010275" y="3529013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交互体验优化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210300" y="38576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界面响应流畅，用户操作与系统反馈无缝衔接。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210300" y="45243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生成节奏可控，支持暂停、重试与参数微调。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7343775" y="3529013"/>
            <a:ext cx="1104900" cy="247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模块化架构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543800" y="385762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功能组件解耦，便于维护与独立升级各模块。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7543800" y="4524375"/>
            <a:ext cx="100965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接口标准化设计，提升系统扩展性与兼容性。</a:t>
            </a:r>
            <a:endParaRPr lang="en-US" sz="10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5217" b="5217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建立任务与历史管理系统，保障弱网与中断场景下的数据可追溯性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050" y="1847850"/>
            <a:ext cx="2085975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任务状态流转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设计多阶段状态机，精准追踪任务从创建到完成的全过程。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86025" y="1847850"/>
            <a:ext cx="2085975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本地持久化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采用轻量级存储方案，确保任务数据在异常中断后可恢复。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72000" y="1847850"/>
            <a:ext cx="2085975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结果可追溯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支持历史任务重入与结果回显，提升用户操作连续性体验。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657975" y="1847850"/>
            <a:ext cx="2085975" cy="22669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97956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弱网容错机制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88469"/>
            <a:ext cx="138112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在网络不稳定时自动缓存请求，待恢复后继续同步状态。</a:t>
            </a:r>
            <a:endParaRPr lang="en-US" sz="10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7490" y="3314700"/>
            <a:ext cx="5333365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项目研发难点与</a:t>
            </a:r>
            <a:r>
              <a:rPr lang="zh-CN" alt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应对策略</a:t>
            </a:r>
            <a:endParaRPr lang="zh-CN" altLang="en-US" sz="375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通过简洁启动页快速进入主工作流，构建高效创作入口体验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179320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启动页面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763770" y="1871345"/>
            <a:ext cx="2085340" cy="2338070"/>
            <a:chOff x="3915" y="3180"/>
            <a:chExt cx="3284" cy="3682"/>
          </a:xfrm>
        </p:grpSpPr>
        <p:pic>
          <p:nvPicPr>
            <p:cNvPr id="10" name="Image 3" descr="preencoded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3915" y="3180"/>
              <a:ext cx="3285" cy="3683"/>
            </a:xfrm>
            <a:prstGeom prst="rect">
              <a:avLst/>
            </a:prstGeom>
          </p:spPr>
        </p:pic>
        <p:sp>
          <p:nvSpPr>
            <p:cNvPr id="11" name="Text 5"/>
            <p:cNvSpPr/>
            <p:nvPr>
              <p:custDataLst>
                <p:tags r:id="rId9"/>
              </p:custDataLst>
            </p:nvPr>
          </p:nvSpPr>
          <p:spPr>
            <a:xfrm>
              <a:off x="4470" y="4410"/>
              <a:ext cx="2175" cy="3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90"/>
                </a:lnSpc>
                <a:buNone/>
              </a:pPr>
              <a:r>
                <a:rPr lang="en-US" sz="12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界面简洁聚焦</a:t>
              </a:r>
              <a:endParaRPr lang="en-US" sz="1200" dirty="0"/>
            </a:p>
          </p:txBody>
        </p:sp>
        <p:sp>
          <p:nvSpPr>
            <p:cNvPr id="12" name="Text 6"/>
            <p:cNvSpPr/>
            <p:nvPr>
              <p:custDataLst>
                <p:tags r:id="rId10"/>
              </p:custDataLst>
            </p:nvPr>
          </p:nvSpPr>
          <p:spPr>
            <a:xfrm>
              <a:off x="4470" y="4868"/>
              <a:ext cx="2175" cy="13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界面仅保留关键引导信息，突出‘开始创作’按钮，降低用户学习成本。</a:t>
              </a:r>
              <a:endParaRPr lang="en-US" sz="1050" dirty="0"/>
            </a:p>
          </p:txBody>
        </p:sp>
      </p:grpSp>
      <p:pic>
        <p:nvPicPr>
          <p:cNvPr id="19" name="图片 18" descr="Screenshot_20251222_1417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7305" y="1035685"/>
            <a:ext cx="1764665" cy="3963035"/>
          </a:xfrm>
          <a:prstGeom prst="rect">
            <a:avLst/>
          </a:prstGeom>
        </p:spPr>
      </p:pic>
      <p:pic>
        <p:nvPicPr>
          <p:cNvPr id="21" name="图片 20" descr="Screenshot_20251222_1352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5650" y="1030605"/>
            <a:ext cx="1762125" cy="39573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解决端侧遮罩绘制中坐标映射与分辨率适配问题，确保像素级一致性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0050" y="184785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69795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坐标精准映射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8846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实现Canvas绘制坐标与图像像素网格的精确对应，确保用户涂抹位置与实际编辑区域完全一致。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81201" y="184785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69795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多分辨率适配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298846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在不同屏幕密度与缩放级别下，动态调整笔刷与路径渲染逻辑，保持遮罩视觉与导出效果统一。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62352" y="184785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697956"/>
            <a:ext cx="2076301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边缘质量优化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2988469"/>
            <a:ext cx="2076301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通过控制触控采样密度与抗锯齿算法，提升遮罩边缘平滑度，保障AI处理区域的精确性与连贯性。</a:t>
            </a:r>
            <a:endParaRPr lang="en-US" sz="10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优化图像数据链路以缓解内存压力，平衡压缩质量与生成效果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1000" y="1428750"/>
            <a:ext cx="8382000" cy="35147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675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875" dirty="0"/>
          </a:p>
        </p:txBody>
      </p:sp>
      <p:sp>
        <p:nvSpPr>
          <p:cNvPr id="9" name="Text 4"/>
          <p:cNvSpPr/>
          <p:nvPr/>
        </p:nvSpPr>
        <p:spPr>
          <a:xfrm>
            <a:off x="771525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异常捕获机制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771525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链路长易中断，需精细化异常捕获。设计恢复逻辑保障上传稳定性。确保从Uri到Base64流程可靠。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795588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875" dirty="0"/>
          </a:p>
        </p:txBody>
      </p:sp>
      <p:sp>
        <p:nvSpPr>
          <p:cNvPr id="12" name="Text 7"/>
          <p:cNvSpPr/>
          <p:nvPr/>
        </p:nvSpPr>
        <p:spPr>
          <a:xfrm>
            <a:off x="2738438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内存占用控制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738438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高分辨率图像易引发OOM。采用按需采样降低内存压力。结合异步处理提升系统响应性。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762500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875" dirty="0"/>
          </a:p>
        </p:txBody>
      </p:sp>
      <p:sp>
        <p:nvSpPr>
          <p:cNvPr id="15" name="Text 10"/>
          <p:cNvSpPr/>
          <p:nvPr/>
        </p:nvSpPr>
        <p:spPr>
          <a:xfrm>
            <a:off x="4705350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动态压缩策略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705350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平衡文件体积与图像质量。避免过度压缩导致细节丢失。动态调节参数适配不同场景。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729413" y="1571625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875" dirty="0"/>
          </a:p>
        </p:txBody>
      </p:sp>
      <p:sp>
        <p:nvSpPr>
          <p:cNvPr id="18" name="Text 13"/>
          <p:cNvSpPr/>
          <p:nvPr/>
        </p:nvSpPr>
        <p:spPr>
          <a:xfrm>
            <a:off x="6672263" y="2038350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AI效果保障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672263" y="2290763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压缩后的图像需满足AI输入要求。保留关键视觉信息以支持生成效果。质量控制与算法需求对齐。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828675" y="330993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875" dirty="0"/>
          </a:p>
        </p:txBody>
      </p:sp>
      <p:sp>
        <p:nvSpPr>
          <p:cNvPr id="21" name="Text 16"/>
          <p:cNvSpPr/>
          <p:nvPr/>
        </p:nvSpPr>
        <p:spPr>
          <a:xfrm>
            <a:off x="771525" y="377666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数据流闭环管理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771525" y="4029075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构建端到端的数据管控体系。覆盖传输、处理与存储环节。实现状态可追踪、异常可回滚。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2795588" y="330993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875" dirty="0"/>
          </a:p>
        </p:txBody>
      </p:sp>
      <p:sp>
        <p:nvSpPr>
          <p:cNvPr id="24" name="Text 19"/>
          <p:cNvSpPr/>
          <p:nvPr/>
        </p:nvSpPr>
        <p:spPr>
          <a:xfrm>
            <a:off x="2738438" y="377666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缓存资源清理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2738438" y="402907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及时释放临时缓存文件。防止资源堆积影响性能。设定生命周期自动清理机制。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762500" y="330993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875" dirty="0"/>
          </a:p>
        </p:txBody>
      </p:sp>
      <p:sp>
        <p:nvSpPr>
          <p:cNvPr id="27" name="Text 22"/>
          <p:cNvSpPr/>
          <p:nvPr/>
        </p:nvSpPr>
        <p:spPr>
          <a:xfrm>
            <a:off x="4705350" y="377666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系统稳定性设计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4705350" y="4029075"/>
            <a:ext cx="1700213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多环节协同保障流程稳定。强化容错与自我恢复能力。提升整体服务可靠性水平。</a:t>
            </a:r>
            <a:endParaRPr lang="en-US" sz="1050" dirty="0"/>
          </a:p>
        </p:txBody>
      </p:sp>
      <p:sp>
        <p:nvSpPr>
          <p:cNvPr id="29" name="Text 24"/>
          <p:cNvSpPr/>
          <p:nvPr/>
        </p:nvSpPr>
        <p:spPr>
          <a:xfrm>
            <a:off x="6729413" y="3309938"/>
            <a:ext cx="1643063" cy="3619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875" dirty="0"/>
          </a:p>
        </p:txBody>
      </p:sp>
      <p:sp>
        <p:nvSpPr>
          <p:cNvPr id="30" name="Text 25"/>
          <p:cNvSpPr/>
          <p:nvPr/>
        </p:nvSpPr>
        <p:spPr>
          <a:xfrm>
            <a:off x="6672263" y="3776663"/>
            <a:ext cx="1700213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上传链路优化</a:t>
            </a:r>
            <a:endParaRPr lang="en-US" sz="1200" dirty="0"/>
          </a:p>
        </p:txBody>
      </p:sp>
      <p:sp>
        <p:nvSpPr>
          <p:cNvPr id="31" name="Text 26"/>
          <p:cNvSpPr/>
          <p:nvPr/>
        </p:nvSpPr>
        <p:spPr>
          <a:xfrm>
            <a:off x="6672263" y="4029075"/>
            <a:ext cx="1700213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减少Base64转换中的耗时。优化数据传递路径降低失败率。支持断点续传提高用户体验。</a:t>
            </a:r>
            <a:endParaRPr lang="en-US" sz="10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应对 AI 生成服务高延迟与结果不确定性，构建弹性超时与重试机制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828800"/>
            <a:ext cx="8382000" cy="23717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0337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超时策略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3286125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设置分级长连接超时策略，避免有效请求因等待时间不足被中断，提升请求完成率。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0764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重试机制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23288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采用指数退避重试机制，在网络波动时增强请求稳定性，显著提高最终成功率。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86488" y="2181225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状态反馈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86488" y="2433638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提供实时加载状态与进度反馈，增强用户在等待过程中的确定性与交互可控感。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3138488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结果校验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3390900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对生成结果的URL进行异步延迟校验，确保返回链接的有效性与可用性。</a:t>
            </a:r>
            <a:endParaRPr lang="en-US" sz="10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保障任务队列与本地存储的一致性，实现原子更新与异常恢复能力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7289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任务状态同步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97656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确保任务创建、更新与失败回写操作的原子性，避免状态错乱或数据不一致。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4003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7289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本地存储可靠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97656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采用JSON持久化存储并处理并发读写，支持异常后数据恢复与完整性校验。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400300"/>
            <a:ext cx="2413000" cy="214312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8F8FE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728913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历史可追溯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976563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任务历史支持重入与结果追溯，保障用户在中断或返回后仍能恢复操作上下文。</a:t>
            </a:r>
            <a:endParaRPr lang="en-US" sz="10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5217" b="5217"/>
          <a:stretch>
            <a:fillRect/>
          </a:stretch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管理多页面间共享状态与导航流程，避免 BackStack 脏数据残留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 t="20395" b="20395"/>
          <a:stretch>
            <a:fillRect/>
          </a:stretch>
        </p:blipFill>
        <p:spPr>
          <a:xfrm>
            <a:off x="571500" y="182880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448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状态共享机制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6957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 ViewModel 统一管理跨页面共享状态，确保遮罩参数与任务数据一致性。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 t="20395" b="20395"/>
          <a:stretch>
            <a:fillRect/>
          </a:stretch>
        </p:blipFill>
        <p:spPr>
          <a:xfrm>
            <a:off x="3365500" y="1828800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448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导航栈清理策略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6957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 Navigation Compose 的返回栈控制，精准清理中间页面状态，防止残留。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 t="20395" b="20395"/>
          <a:stretch>
            <a:fillRect/>
          </a:stretch>
        </p:blipFill>
        <p:spPr>
          <a:xfrm>
            <a:off x="6159500" y="182880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44805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回退逻辑隔离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695700"/>
            <a:ext cx="2413000" cy="419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设计独立的导航图与作用域，隔离功能模块，降低页面耦合与状态污染风险。</a:t>
            </a:r>
            <a:endParaRPr lang="en-US" sz="10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7215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 l="5446" r="5446"/>
          <a:stretch>
            <a:fillRect/>
          </a:stretch>
        </p:blipFill>
        <p:spPr>
          <a:xfrm>
            <a:off x="0" y="0"/>
            <a:ext cx="9144000" cy="57721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在动画表现与运行性能之间寻求最优平衡，提升整体响应感知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1000" y="1428750"/>
            <a:ext cx="8382000" cy="41529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441454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动画API应用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666952"/>
            <a:ext cx="2362200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使用Jetpack Compose动画API实现流畅动效，提升界面过渡自然度。通过声明式语法简化动画逻辑，增强可维护性。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3431977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帧率监测优化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684389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实时监测帧率表现，识别性能瓶颈。结合性能数据动态调整动画策略，保障流畅体验。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244941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协程调度管理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701826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利用协程高效调度动画任务，避免主线程阻塞。支持异步控制与取消，提高响应速度。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95313" y="14668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动画密度调节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95313" y="1719263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根据设备负载动态调整动画密度，减少冗余渲染。在性能与视觉效果间取得平衡。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188595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GPU负载均衡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2138363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监控GPU渲染压力，合理分配绘制任务。避免过度绘制导致的卡顿问题。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2658963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内存使用控制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2911376"/>
            <a:ext cx="23622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优化动画过程中的内存占用，防止频繁对象创建引发GC。提升整体运行稳定性。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86488" y="3641527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低端设备降级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6186488" y="3893939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针对低性能设备智能简化动效，关闭非核心动画。确保基础交互依然流畅。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186488" y="4414540"/>
            <a:ext cx="2362200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交互稳定性保障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186488" y="4666952"/>
            <a:ext cx="2362200" cy="4572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综合调度与资源管理，维持界面高响应性。确保多场景下动效一致且可靠。</a:t>
            </a:r>
            <a:endParaRPr lang="en-US" sz="105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 Android 10+ 分区存储进行专项适配，兼容不同 ROM 行为差异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分区存储适配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6479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Android 10+ 引入分区存储，应用需通过 MediaStore 访问共享存储，避免直接文件路径操作。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4003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权限策略调整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6479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目标 SDK 升级后需适配 WRITE_EXTERNAL_STORAGE 权限变更，仅在必要时请求管理权限。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400300"/>
            <a:ext cx="2413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厂商兼容测试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647950"/>
            <a:ext cx="24130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不同厂商 ROM 对 MediaStore 实现存在差异，需覆盖华为、小米等主流机型进行专项验证。</a:t>
            </a:r>
            <a:endParaRPr lang="en-US" sz="105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协调模型参数配置与用户认知成本，提供智能默认值与引导策略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参数影响生成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采样步数、强度等参数直接影响AI生成质量，需精细调控以平衡效果与性能。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降低使用门槛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设置合理默认值与预设模板，减少用户配置负担，提升初次使用成功率。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引导用户操作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通过提示文案与交互指引，帮助用户理解遮罩范围与Prompt的协同作用。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抑制生成偏差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融合设备上下文时过滤噪声，避免环境干扰导致语义偏离，提升结果一致性。</a:t>
            </a:r>
            <a:endParaRPr lang="en-US" sz="105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8F8FEC"/>
          </a:solidFill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通过简洁启动页快速进入主工作流，构建高效创作入口体验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3430" y="265239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图库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4763770" y="1871345"/>
            <a:ext cx="2085340" cy="2338070"/>
            <a:chOff x="3915" y="3180"/>
            <a:chExt cx="3284" cy="3682"/>
          </a:xfrm>
        </p:grpSpPr>
        <p:pic>
          <p:nvPicPr>
            <p:cNvPr id="10" name="Image 3" descr="preencoded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/>
            <a:stretch>
              <a:fillRect/>
            </a:stretch>
          </p:blipFill>
          <p:spPr>
            <a:xfrm>
              <a:off x="3915" y="3180"/>
              <a:ext cx="3285" cy="3683"/>
            </a:xfrm>
            <a:prstGeom prst="rect">
              <a:avLst/>
            </a:prstGeom>
          </p:spPr>
        </p:pic>
        <p:sp>
          <p:nvSpPr>
            <p:cNvPr id="11" name="Text 5"/>
            <p:cNvSpPr/>
            <p:nvPr>
              <p:custDataLst>
                <p:tags r:id="rId9"/>
              </p:custDataLst>
            </p:nvPr>
          </p:nvSpPr>
          <p:spPr>
            <a:xfrm>
              <a:off x="4470" y="4410"/>
              <a:ext cx="2175" cy="3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90"/>
                </a:lnSpc>
                <a:buNone/>
              </a:pPr>
              <a:r>
                <a:rPr lang="zh-CN" altLang="en-US" sz="12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历史任务</a:t>
              </a:r>
              <a:r>
                <a:rPr lang="zh-CN" altLang="en-US" sz="120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界面</a:t>
              </a:r>
              <a:endPara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endParaRPr>
            </a:p>
          </p:txBody>
        </p:sp>
        <p:sp>
          <p:nvSpPr>
            <p:cNvPr id="12" name="Text 6"/>
            <p:cNvSpPr/>
            <p:nvPr>
              <p:custDataLst>
                <p:tags r:id="rId10"/>
              </p:custDataLst>
            </p:nvPr>
          </p:nvSpPr>
          <p:spPr>
            <a:xfrm>
              <a:off x="4470" y="4868"/>
              <a:ext cx="2175" cy="138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zh-CN" alt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陈列历史任务，随心</a:t>
              </a:r>
              <a:r>
                <a:rPr lang="zh-CN" altLang="en-US" sz="105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0"/>
                </a:rPr>
                <a:t>重构</a:t>
              </a:r>
              <a:endPara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endParaRPr>
            </a:p>
          </p:txBody>
        </p:sp>
      </p:grpSp>
      <p:pic>
        <p:nvPicPr>
          <p:cNvPr id="13" name="图片 12" descr="Screenshot_20251222_1358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0500" y="1021080"/>
            <a:ext cx="1764665" cy="3962400"/>
          </a:xfrm>
          <a:prstGeom prst="rect">
            <a:avLst/>
          </a:prstGeom>
        </p:spPr>
      </p:pic>
      <p:pic>
        <p:nvPicPr>
          <p:cNvPr id="14" name="图片 13" descr="Screenshot_20251222_1358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5665" y="1037590"/>
            <a:ext cx="1757045" cy="3945890"/>
          </a:xfrm>
          <a:prstGeom prst="rect">
            <a:avLst/>
          </a:prstGeom>
        </p:spPr>
      </p:pic>
      <p:sp>
        <p:nvSpPr>
          <p:cNvPr id="15" name="Text 6"/>
          <p:cNvSpPr/>
          <p:nvPr>
            <p:custDataLst>
              <p:tags r:id="rId13"/>
            </p:custDataLst>
          </p:nvPr>
        </p:nvSpPr>
        <p:spPr>
          <a:xfrm>
            <a:off x="77343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保存已完成的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图片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通过简洁启动页快速进入主工作流，构建高效创作入口体验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3430" y="265239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5116195" y="265239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拍摄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随时随地开始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创作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6"/>
          <p:cNvSpPr/>
          <p:nvPr>
            <p:custDataLst>
              <p:tags r:id="rId11"/>
            </p:custDataLst>
          </p:nvPr>
        </p:nvSpPr>
        <p:spPr>
          <a:xfrm>
            <a:off x="77343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提供三个选项：</a:t>
            </a:r>
            <a:b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</a:b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拍摄，导入图片以及打开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图库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6" name="图片 15" descr="Screenshot_20251222_1352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1905" y="1037590"/>
            <a:ext cx="1764030" cy="3960495"/>
          </a:xfrm>
          <a:prstGeom prst="rect">
            <a:avLst/>
          </a:prstGeom>
        </p:spPr>
      </p:pic>
      <p:pic>
        <p:nvPicPr>
          <p:cNvPr id="17" name="图片 16" descr="Screenshot_20251222_1359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38670" y="1038225"/>
            <a:ext cx="1763395" cy="3959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通过简洁启动页快速进入主工作流，构建高效创作入口体验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2795" y="300672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拍摄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5116195" y="265239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导入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图片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从本地相册导入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照片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3" name="图片 12" descr="Screenshot_20251222_1359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6195" y="1038225"/>
            <a:ext cx="1765300" cy="3963035"/>
          </a:xfrm>
          <a:prstGeom prst="rect">
            <a:avLst/>
          </a:prstGeom>
        </p:spPr>
      </p:pic>
      <p:pic>
        <p:nvPicPr>
          <p:cNvPr id="14" name="图片 13" descr="Screenshot_20251222_1359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6450" y="1038225"/>
            <a:ext cx="1757680" cy="39458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t="16152" b="16152"/>
          <a:stretch>
            <a:fillRect/>
          </a:stretch>
        </p:blipFill>
        <p:spPr>
          <a:xfrm>
            <a:off x="0" y="0"/>
            <a:ext cx="9144000" cy="9569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支持实时预览遮罩范围，确保AI处理范围符合创作预期目标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772795" y="2628265"/>
            <a:ext cx="1381125" cy="252413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图片遮罩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9"/>
            </p:custDataLst>
          </p:nvPr>
        </p:nvSpPr>
        <p:spPr>
          <a:xfrm>
            <a:off x="5116195" y="262826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进入</a:t>
            </a:r>
            <a:r>
              <a:rPr lang="en-US" altLang="zh-CN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流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2" name="Text 6"/>
          <p:cNvSpPr/>
          <p:nvPr>
            <p:custDataLst>
              <p:tags r:id="rId10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在该页面中，用户可以进行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AI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工作流选择（局部或全局重构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/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增强），编辑提示词以及调整风格强度等参数的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操作。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15" name="Text 6"/>
          <p:cNvSpPr/>
          <p:nvPr>
            <p:custDataLst>
              <p:tags r:id="rId11"/>
            </p:custDataLst>
          </p:nvPr>
        </p:nvSpPr>
        <p:spPr>
          <a:xfrm>
            <a:off x="77343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该界面允许用户涂抹遮罩，并且可以进行调整笔刷大小，预览，撤销上一步动作，清除遮罩等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操作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14" name="图片 13" descr="微信图片_20251222142652_5026_1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6830" y="1038225"/>
            <a:ext cx="1764030" cy="3960495"/>
          </a:xfrm>
          <a:prstGeom prst="rect">
            <a:avLst/>
          </a:prstGeom>
        </p:spPr>
      </p:pic>
      <p:pic>
        <p:nvPicPr>
          <p:cNvPr id="19" name="图片 18" descr="Screenshot_20251222_14110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3740" y="1060450"/>
            <a:ext cx="1764030" cy="3960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-27305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6152" b="16152"/>
          <a:stretch>
            <a:fillRect/>
          </a:stretch>
        </p:blipFill>
        <p:spPr>
          <a:xfrm>
            <a:off x="-27305" y="0"/>
            <a:ext cx="9173210" cy="956945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6"/>
            </p:custDataLst>
          </p:nvPr>
        </p:nvSpPr>
        <p:spPr>
          <a:xfrm>
            <a:off x="172720" y="234315"/>
            <a:ext cx="9135110" cy="4000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支持一键重新生成或保存至本地图库，提供并列对比视图，直观展示原始图像与AI生成结果之间的差异与提升确保创作成果可追溯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9" name="Text 4"/>
          <p:cNvSpPr/>
          <p:nvPr>
            <p:custDataLst>
              <p:tags r:id="rId7"/>
            </p:custDataLst>
          </p:nvPr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pic>
        <p:nvPicPr>
          <p:cNvPr id="13" name="图片 12" descr="Screenshot_20251222_1412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77465" y="1061085"/>
            <a:ext cx="1763395" cy="3959860"/>
          </a:xfrm>
          <a:prstGeom prst="rect">
            <a:avLst/>
          </a:prstGeom>
        </p:spPr>
      </p:pic>
      <p:pic>
        <p:nvPicPr>
          <p:cNvPr id="17" name="图片 16" descr="Screenshot_20251222_1412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077710" y="1061085"/>
            <a:ext cx="1766570" cy="3966845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400050" y="1871345"/>
            <a:ext cx="2085975" cy="2338705"/>
          </a:xfrm>
          <a:prstGeom prst="rect">
            <a:avLst/>
          </a:prstGeom>
        </p:spPr>
      </p:pic>
      <p:sp>
        <p:nvSpPr>
          <p:cNvPr id="19" name="Text 3"/>
          <p:cNvSpPr/>
          <p:nvPr>
            <p:custDataLst>
              <p:tags r:id="rId14"/>
            </p:custDataLst>
          </p:nvPr>
        </p:nvSpPr>
        <p:spPr>
          <a:xfrm>
            <a:off x="791210" y="253809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预览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6"/>
          <p:cNvSpPr/>
          <p:nvPr>
            <p:custDataLst>
              <p:tags r:id="rId15"/>
            </p:custDataLst>
          </p:nvPr>
        </p:nvSpPr>
        <p:spPr>
          <a:xfrm>
            <a:off x="773430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在该界面中，用户可以预览生成的结果，并据此来选择是保存到图库还是重新生成，若选择重新生成，则将跳转至遮罩编辑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页面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21" name="Image 3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>
          <a:xfrm>
            <a:off x="4763770" y="1871345"/>
            <a:ext cx="2085975" cy="2338705"/>
          </a:xfrm>
          <a:prstGeom prst="rect">
            <a:avLst/>
          </a:prstGeom>
        </p:spPr>
      </p:pic>
      <p:sp>
        <p:nvSpPr>
          <p:cNvPr id="22" name="Text 5"/>
          <p:cNvSpPr/>
          <p:nvPr>
            <p:custDataLst>
              <p:tags r:id="rId18"/>
            </p:custDataLst>
          </p:nvPr>
        </p:nvSpPr>
        <p:spPr>
          <a:xfrm>
            <a:off x="5116195" y="2628265"/>
            <a:ext cx="1381125" cy="25273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9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保存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到图库</a:t>
            </a:r>
            <a:endParaRPr lang="zh-CN" altLang="en-US" sz="12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3" name="Text 6"/>
          <p:cNvSpPr/>
          <p:nvPr>
            <p:custDataLst>
              <p:tags r:id="rId19"/>
            </p:custDataLst>
          </p:nvPr>
        </p:nvSpPr>
        <p:spPr>
          <a:xfrm>
            <a:off x="5116195" y="2943225"/>
            <a:ext cx="1381125" cy="876300"/>
          </a:xfrm>
          <a:prstGeom prst="rect">
            <a:avLst/>
          </a:prstGeom>
          <a:noFill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当用户点击保存到图库时，任务将会同时保存至</a:t>
            </a:r>
            <a:r>
              <a:rPr lang="en-US" altLang="zh-CN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app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的图库以及本地</a:t>
            </a:r>
            <a:r>
              <a:rPr lang="zh-CN" altLang="en-US" sz="105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相册</a:t>
            </a:r>
            <a:endParaRPr lang="zh-CN" altLang="en-US" sz="105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10.xml><?xml version="1.0" encoding="utf-8"?>
<p:tagLst xmlns:p="http://schemas.openxmlformats.org/presentationml/2006/main">
  <p:tag name="KSO_WM_DIAGRAM_VIRTUALLY_FRAME" val="{&quot;height&quot;:273.75,&quot;left&quot;:277.5,&quot;top&quot;:53.06251968503936,&quot;width&quot;:397.5}"/>
</p:tagLst>
</file>

<file path=ppt/tags/tag100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101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102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103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04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05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06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07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08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09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1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110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11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12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13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14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15.xml><?xml version="1.0" encoding="utf-8"?>
<p:tagLst xmlns:p="http://schemas.openxmlformats.org/presentationml/2006/main">
  <p:tag name="KSO_WM_DIAGRAM_VIRTUALLY_FRAME" val="{&quot;height&quot;:248.62503937007872,&quot;left&quot;:30,&quot;top&quot;:144,&quot;width&quot;:660}"/>
</p:tagLst>
</file>

<file path=ppt/tags/tag12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13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14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15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16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1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8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1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2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8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2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3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8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3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4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8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4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5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50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1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2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3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55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6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7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8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59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6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60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61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62.xml><?xml version="1.0" encoding="utf-8"?>
<p:tagLst xmlns:p="http://schemas.openxmlformats.org/presentationml/2006/main">
  <p:tag name="KSO_WM_DIAGRAM_VIRTUALLY_FRAME" val="{&quot;height&quot;:405,&quot;left&quot;:-2.15,&quot;top&quot;:0,&quot;width&quot;:735.05}"/>
</p:tagLst>
</file>

<file path=ppt/tags/tag6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8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69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70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1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2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3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4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5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6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7.xml><?xml version="1.0" encoding="utf-8"?>
<p:tagLst xmlns:p="http://schemas.openxmlformats.org/presentationml/2006/main">
  <p:tag name="KSO_WM_DIAGRAM_VIRTUALLY_FRAME" val="{&quot;height&quot;:184.12503937007872,&quot;left&quot;:31.5,&quot;top&quot;:159,&quot;width&quot;:657}"/>
</p:tagLst>
</file>

<file path=ppt/tags/tag78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79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.xml><?xml version="1.0" encoding="utf-8"?>
<p:tagLst xmlns:p="http://schemas.openxmlformats.org/presentationml/2006/main">
  <p:tag name="KSO_WM_DIAGRAM_VIRTUALLY_FRAME" val="{&quot;height&quot;:323.25,&quot;left&quot;:274.75,&quot;top&quot;:58.41251968503936,&quot;width&quot;:400.25}"/>
</p:tagLst>
</file>

<file path=ppt/tags/tag80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1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2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3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4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5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6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7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8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89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9.xml><?xml version="1.0" encoding="utf-8"?>
<p:tagLst xmlns:p="http://schemas.openxmlformats.org/presentationml/2006/main">
  <p:tag name="KSO_WM_DIAGRAM_VIRTUALLY_FRAME" val="{&quot;height&quot;:273.75,&quot;left&quot;:277.5,&quot;top&quot;:53.06251968503936,&quot;width&quot;:397.5}"/>
</p:tagLst>
</file>

<file path=ppt/tags/tag90.xml><?xml version="1.0" encoding="utf-8"?>
<p:tagLst xmlns:p="http://schemas.openxmlformats.org/presentationml/2006/main">
  <p:tag name="KSO_WM_DIAGRAM_VIRTUALLY_FRAME" val="{&quot;height&quot;:248.62503937007872,&quot;left&quot;:30,&quot;top&quot;:112.5,&quot;width&quot;:660}"/>
</p:tagLst>
</file>

<file path=ppt/tags/tag91.xml><?xml version="1.0" encoding="utf-8"?>
<p:tagLst xmlns:p="http://schemas.openxmlformats.org/presentationml/2006/main">
  <p:tag name="KSO_WM_DIAGRAM_VIRTUALLY_FRAME" val="{&quot;height&quot;:83.42496062992124,&quot;left&quot;:47.25,&quot;top&quot;:145.51251968503936,&quot;width&quot;:625.5}"/>
</p:tagLst>
</file>

<file path=ppt/tags/tag92.xml><?xml version="1.0" encoding="utf-8"?>
<p:tagLst xmlns:p="http://schemas.openxmlformats.org/presentationml/2006/main">
  <p:tag name="KSO_WM_DIAGRAM_VIRTUALLY_FRAME" val="{&quot;height&quot;:83.42496062992124,&quot;left&quot;:47.25,&quot;top&quot;:145.51251968503936,&quot;width&quot;:625.5}"/>
</p:tagLst>
</file>

<file path=ppt/tags/tag93.xml><?xml version="1.0" encoding="utf-8"?>
<p:tagLst xmlns:p="http://schemas.openxmlformats.org/presentationml/2006/main">
  <p:tag name="KSO_WM_DIAGRAM_VIRTUALLY_FRAME" val="{&quot;height&quot;:83.42496062992124,&quot;left&quot;:47.25,&quot;top&quot;:145.51251968503936,&quot;width&quot;:625.5}"/>
</p:tagLst>
</file>

<file path=ppt/tags/tag94.xml><?xml version="1.0" encoding="utf-8"?>
<p:tagLst xmlns:p="http://schemas.openxmlformats.org/presentationml/2006/main">
  <p:tag name="KSO_WM_DIAGRAM_VIRTUALLY_FRAME" val="{&quot;height&quot;:83.42496062992124,&quot;left&quot;:47.25,&quot;top&quot;:145.51251968503936,&quot;width&quot;:625.5}"/>
</p:tagLst>
</file>

<file path=ppt/tags/tag95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6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7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8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ags/tag99.xml><?xml version="1.0" encoding="utf-8"?>
<p:tagLst xmlns:p="http://schemas.openxmlformats.org/presentationml/2006/main">
  <p:tag name="KSO_WM_DIAGRAM_VIRTUALLY_FRAME" val="{&quot;height&quot;:414.3,&quot;left&quot;:30,&quot;top&quot;:85.5,&quot;width&quot;:669.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8060</Words>
  <Application>WPS 演示</Application>
  <PresentationFormat>On-screen Show (16:9)</PresentationFormat>
  <Paragraphs>815</Paragraphs>
  <Slides>48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微软雅黑</vt:lpstr>
      <vt:lpstr>Calibri</vt:lpstr>
      <vt:lpstr>Arial Unicode MS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CUT CUT</cp:lastModifiedBy>
  <cp:revision>16</cp:revision>
  <dcterms:created xsi:type="dcterms:W3CDTF">2025-12-22T10:51:00Z</dcterms:created>
  <dcterms:modified xsi:type="dcterms:W3CDTF">2025-12-24T07:29:28Z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828F04CA1FCE41429A53CC039447E69E_13</vt:lpwstr>
  </property>
  <property fmtid="{D5CDD505-2E9C-101B-9397-08002B2CF9AE}" pid="3" name="KSOProductBuildVer">
    <vt:lpwstr>2052-12.1.0.23542</vt:lpwstr>
  </property>
</Properties>
</file>